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Lobster"/>
      <p:regular r:id="rId49"/>
    </p:embeddedFont>
    <p:embeddedFont>
      <p:font typeface="EB Garamond"/>
      <p:regular r:id="rId50"/>
      <p:bold r:id="rId51"/>
      <p:italic r:id="rId52"/>
      <p:boldItalic r:id="rId53"/>
    </p:embeddedFont>
    <p:embeddedFont>
      <p:font typeface="Average"/>
      <p:regular r:id="rId54"/>
    </p:embeddedFont>
    <p:embeddedFont>
      <p:font typeface="Arial Black"/>
      <p:regular r:id="rId55"/>
    </p:embeddedFont>
    <p:embeddedFont>
      <p:font typeface="Oswald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Lobs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BGaramond-bold.fntdata"/><Relationship Id="rId50" Type="http://schemas.openxmlformats.org/officeDocument/2006/relationships/font" Target="fonts/EBGaramond-regular.fntdata"/><Relationship Id="rId53" Type="http://schemas.openxmlformats.org/officeDocument/2006/relationships/font" Target="fonts/EBGaramond-boldItalic.fntdata"/><Relationship Id="rId52" Type="http://schemas.openxmlformats.org/officeDocument/2006/relationships/font" Target="fonts/EBGaramond-italic.fntdata"/><Relationship Id="rId11" Type="http://schemas.openxmlformats.org/officeDocument/2006/relationships/slide" Target="slides/slide6.xml"/><Relationship Id="rId55" Type="http://schemas.openxmlformats.org/officeDocument/2006/relationships/font" Target="fonts/ArialBlack-regular.fntdata"/><Relationship Id="rId10" Type="http://schemas.openxmlformats.org/officeDocument/2006/relationships/slide" Target="slides/slide5.xml"/><Relationship Id="rId54" Type="http://schemas.openxmlformats.org/officeDocument/2006/relationships/font" Target="fonts/Average-regular.fntdata"/><Relationship Id="rId13" Type="http://schemas.openxmlformats.org/officeDocument/2006/relationships/slide" Target="slides/slide8.xml"/><Relationship Id="rId57" Type="http://schemas.openxmlformats.org/officeDocument/2006/relationships/font" Target="fonts/Oswald-bold.fntdata"/><Relationship Id="rId12" Type="http://schemas.openxmlformats.org/officeDocument/2006/relationships/slide" Target="slides/slide7.xml"/><Relationship Id="rId56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b078197c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b078197c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c4f253b6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c4f253b6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b078197c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b078197c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7ead95b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7ead95b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aa6b95f1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faa6b95f1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aa6b95f1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faa6b95f1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a67f195b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a67f195b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7ead95b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7ead95b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726afe6a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0726afe6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abc456b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abc456b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c4f253b6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c4f253b6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b68968a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b68968a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726afe6a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726afe6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ab21a53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fab21a53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c4f253b6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fc4f253b6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b68968a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b68968a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ab21a537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ab21a537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ab21a537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ab21a537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b6b0fccb5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b6b0fccb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c4f253b6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fc4f253b6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b6b0fccb5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b6b0fccb5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b6b0fccb5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b6b0fccb5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b078197c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b078197c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b6b0fccb5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b6b0fccb5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addf9bd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0addf9bd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fc4f253b6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fc4f253b6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b017684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0b017684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b017684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b017684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b017684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0b017684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b68968a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0b68968a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bc2af701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0bc2af701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aa6b95f1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faa6b95f1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fab21a53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fab21a53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b078197c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b078197c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aa6b95f1c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aa6b95f1c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726afe6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0726afe6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fc4f253b6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fc4f253b6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c4f253b6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fc4f253b6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b68968a1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b68968a1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b68968a1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b68968a1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b68968a1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b68968a1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b68968a1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b68968a1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a1850fe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fa1850fe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971925" cy="5157788"/>
          </a:xfrm>
          <a:custGeom>
            <a:rect b="b" l="l" r="r" t="t"/>
            <a:pathLst>
              <a:path extrusionOk="0" h="6877050" w="529590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125141" y="879830"/>
            <a:ext cx="6893719" cy="4278579"/>
          </a:xfrm>
          <a:custGeom>
            <a:rect b="b" l="l" r="r" t="t"/>
            <a:pathLst>
              <a:path extrusionOk="0" h="5704772" w="9191625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020822" y="0"/>
            <a:ext cx="5102357" cy="4047356"/>
          </a:xfrm>
          <a:custGeom>
            <a:rect b="b" l="l" r="r" t="t"/>
            <a:pathLst>
              <a:path extrusionOk="0" h="5396474" w="6803142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2174843" y="607670"/>
            <a:ext cx="47943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3">
  <p:cSld name="Timeline 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1" y="0"/>
            <a:ext cx="1162922" cy="1909037"/>
          </a:xfrm>
          <a:custGeom>
            <a:rect b="b" l="l" r="r" t="t"/>
            <a:pathLst>
              <a:path extrusionOk="0" h="2545382" w="155056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1" y="-1"/>
            <a:ext cx="512055" cy="1125038"/>
          </a:xfrm>
          <a:custGeom>
            <a:rect b="b" l="l" r="r" t="t"/>
            <a:pathLst>
              <a:path extrusionOk="0" h="1500050" w="68274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127834" y="235643"/>
            <a:ext cx="581266" cy="581266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6" name="Google Shape;96;p11"/>
          <p:cNvSpPr txBox="1"/>
          <p:nvPr>
            <p:ph type="title"/>
          </p:nvPr>
        </p:nvSpPr>
        <p:spPr>
          <a:xfrm>
            <a:off x="1162922" y="816910"/>
            <a:ext cx="7409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sz="2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" type="body"/>
          </p:nvPr>
        </p:nvSpPr>
        <p:spPr>
          <a:xfrm>
            <a:off x="1162923" y="1748969"/>
            <a:ext cx="22314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2" type="body"/>
          </p:nvPr>
        </p:nvSpPr>
        <p:spPr>
          <a:xfrm>
            <a:off x="3815366" y="1748843"/>
            <a:ext cx="4759500" cy="27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7768828" y="342899"/>
            <a:ext cx="800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3">
  <p:cSld name="Summary 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2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>
            <a:off x="1" y="-1"/>
            <a:ext cx="333874" cy="5143321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2" name="Google Shape;102;p12"/>
          <p:cNvSpPr txBox="1"/>
          <p:nvPr>
            <p:ph type="title"/>
          </p:nvPr>
        </p:nvSpPr>
        <p:spPr>
          <a:xfrm>
            <a:off x="1162923" y="792956"/>
            <a:ext cx="74067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2"/>
          <p:cNvSpPr/>
          <p:nvPr/>
        </p:nvSpPr>
        <p:spPr>
          <a:xfrm rot="10800000">
            <a:off x="-2" y="3315101"/>
            <a:ext cx="969928" cy="1828399"/>
          </a:xfrm>
          <a:custGeom>
            <a:rect b="b" l="l" r="r" t="t"/>
            <a:pathLst>
              <a:path extrusionOk="0" h="2437866" w="1293237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" name="Google Shape;104;p12"/>
          <p:cNvSpPr txBox="1"/>
          <p:nvPr>
            <p:ph idx="1" type="body"/>
          </p:nvPr>
        </p:nvSpPr>
        <p:spPr>
          <a:xfrm>
            <a:off x="1162923" y="1727271"/>
            <a:ext cx="4371900" cy="29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2" type="body"/>
          </p:nvPr>
        </p:nvSpPr>
        <p:spPr>
          <a:xfrm>
            <a:off x="5955632" y="1727271"/>
            <a:ext cx="2613900" cy="29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7828856" y="342899"/>
            <a:ext cx="740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7" name="Google Shape;107;p12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 rot="5400000">
            <a:off x="4553088" y="-4257038"/>
            <a:ext cx="333874" cy="8847950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8" name="Google Shape;108;p12"/>
          <p:cNvPicPr preferRelativeResize="0"/>
          <p:nvPr/>
        </p:nvPicPr>
        <p:blipFill rotWithShape="1">
          <a:blip r:embed="rId3">
            <a:alphaModFix/>
          </a:blip>
          <a:srcRect b="0" l="0" r="10856" t="11443"/>
          <a:stretch/>
        </p:blipFill>
        <p:spPr>
          <a:xfrm rot="-5400000">
            <a:off x="-4835" y="4833"/>
            <a:ext cx="1470940" cy="1461273"/>
          </a:xfrm>
          <a:custGeom>
            <a:rect b="b" l="l" r="r" t="t"/>
            <a:pathLst>
              <a:path extrusionOk="0" h="1948364" w="1961253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9" name="Google Shape;109;p12"/>
          <p:cNvSpPr/>
          <p:nvPr/>
        </p:nvSpPr>
        <p:spPr>
          <a:xfrm>
            <a:off x="297470" y="3697183"/>
            <a:ext cx="581266" cy="581266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-18048" y="0"/>
            <a:ext cx="9162000" cy="260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332510" y="315370"/>
            <a:ext cx="8478900" cy="452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3" name="Google Shape;113;p13"/>
          <p:cNvSpPr txBox="1"/>
          <p:nvPr>
            <p:ph type="title"/>
          </p:nvPr>
        </p:nvSpPr>
        <p:spPr>
          <a:xfrm>
            <a:off x="685800" y="792956"/>
            <a:ext cx="788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sz="2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685800" y="1737050"/>
            <a:ext cx="7883700" cy="29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7768828" y="342899"/>
            <a:ext cx="800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0" y="0"/>
            <a:ext cx="6711554" cy="5143500"/>
          </a:xfrm>
          <a:custGeom>
            <a:rect b="b" l="l" r="r" t="t"/>
            <a:pathLst>
              <a:path extrusionOk="0" h="6858000" w="8948738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5645626" y="0"/>
            <a:ext cx="3501664" cy="5140867"/>
          </a:xfrm>
          <a:custGeom>
            <a:rect b="b" l="l" r="r" t="t"/>
            <a:pathLst>
              <a:path extrusionOk="0" h="6831717" w="4653374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74940" y="0"/>
            <a:ext cx="2574144" cy="257414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type="ctrTitle"/>
          </p:nvPr>
        </p:nvSpPr>
        <p:spPr>
          <a:xfrm>
            <a:off x="685801" y="637336"/>
            <a:ext cx="4286400" cy="204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" type="subTitle"/>
          </p:nvPr>
        </p:nvSpPr>
        <p:spPr>
          <a:xfrm>
            <a:off x="685801" y="2860205"/>
            <a:ext cx="42864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1" y="0"/>
            <a:ext cx="1682120" cy="1577225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15"/>
          <p:cNvSpPr/>
          <p:nvPr/>
        </p:nvSpPr>
        <p:spPr>
          <a:xfrm rot="10800000">
            <a:off x="7461880" y="3566276"/>
            <a:ext cx="1682120" cy="1577224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" name="Google Shape;125;p15"/>
          <p:cNvSpPr txBox="1"/>
          <p:nvPr>
            <p:ph type="title"/>
          </p:nvPr>
        </p:nvSpPr>
        <p:spPr>
          <a:xfrm>
            <a:off x="569214" y="548640"/>
            <a:ext cx="8003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7828856" y="342899"/>
            <a:ext cx="740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1" y="0"/>
            <a:ext cx="1682120" cy="1577225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16"/>
          <p:cNvSpPr/>
          <p:nvPr/>
        </p:nvSpPr>
        <p:spPr>
          <a:xfrm rot="10800000">
            <a:off x="7461880" y="3566276"/>
            <a:ext cx="1682120" cy="1577224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7828856" y="342899"/>
            <a:ext cx="740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 rot="10800000">
            <a:off x="7461880" y="3566276"/>
            <a:ext cx="1682120" cy="1577224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569214" y="569214"/>
            <a:ext cx="2949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7828856" y="342899"/>
            <a:ext cx="740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569214" y="1714500"/>
            <a:ext cx="29493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6" name="Google Shape;136;p17"/>
          <p:cNvSpPr txBox="1"/>
          <p:nvPr>
            <p:ph idx="2" type="body"/>
          </p:nvPr>
        </p:nvSpPr>
        <p:spPr>
          <a:xfrm>
            <a:off x="3887390" y="556094"/>
            <a:ext cx="4682100" cy="3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 rot="10800000">
            <a:off x="7461880" y="3566276"/>
            <a:ext cx="1682120" cy="1577224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570703" y="566529"/>
            <a:ext cx="29490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 Black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7828856" y="342899"/>
            <a:ext cx="740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570703" y="1714501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2" name="Google Shape;142;p18"/>
          <p:cNvSpPr/>
          <p:nvPr>
            <p:ph idx="2" type="pic"/>
          </p:nvPr>
        </p:nvSpPr>
        <p:spPr>
          <a:xfrm>
            <a:off x="3947025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0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4839375" y="2553839"/>
            <a:ext cx="4304985" cy="2601105"/>
            <a:chOff x="5009037" y="2525712"/>
            <a:chExt cx="7170194" cy="4332287"/>
          </a:xfrm>
        </p:grpSpPr>
        <p:sp>
          <p:nvSpPr>
            <p:cNvPr id="16" name="Google Shape;16;p3"/>
            <p:cNvSpPr/>
            <p:nvPr/>
          </p:nvSpPr>
          <p:spPr>
            <a:xfrm>
              <a:off x="5009037" y="2525712"/>
              <a:ext cx="3601721" cy="4332287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8589536" y="2525712"/>
              <a:ext cx="3589695" cy="4332287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18" name="Google Shape;18;p3"/>
          <p:cNvGrpSpPr/>
          <p:nvPr/>
        </p:nvGrpSpPr>
        <p:grpSpPr>
          <a:xfrm rot="10800000">
            <a:off x="4848844" y="-206"/>
            <a:ext cx="4304984" cy="2601105"/>
            <a:chOff x="5183405" y="2678112"/>
            <a:chExt cx="7170193" cy="4332287"/>
          </a:xfrm>
        </p:grpSpPr>
        <p:sp>
          <p:nvSpPr>
            <p:cNvPr id="19" name="Google Shape;19;p3"/>
            <p:cNvSpPr/>
            <p:nvPr/>
          </p:nvSpPr>
          <p:spPr>
            <a:xfrm>
              <a:off x="5183405" y="2678112"/>
              <a:ext cx="3601721" cy="4332287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763903" y="2678112"/>
              <a:ext cx="3589695" cy="4332287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5731889" y="3433243"/>
            <a:ext cx="581266" cy="581266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685800" y="792956"/>
            <a:ext cx="49377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85800" y="2125980"/>
            <a:ext cx="49377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2385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7768828" y="342899"/>
            <a:ext cx="800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">
  <p:cSld name="Introduction 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8048" y="2543175"/>
            <a:ext cx="9162000" cy="260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332510" y="249382"/>
            <a:ext cx="8478900" cy="452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8" name="Google Shape;28;p4"/>
          <p:cNvGrpSpPr/>
          <p:nvPr/>
        </p:nvGrpSpPr>
        <p:grpSpPr>
          <a:xfrm flipH="1">
            <a:off x="7015163" y="0"/>
            <a:ext cx="2128838" cy="2143469"/>
            <a:chOff x="0" y="0"/>
            <a:chExt cx="2838450" cy="2857958"/>
          </a:xfrm>
        </p:grpSpPr>
        <p:sp>
          <p:nvSpPr>
            <p:cNvPr id="29" name="Google Shape;29;p4"/>
            <p:cNvSpPr/>
            <p:nvPr/>
          </p:nvSpPr>
          <p:spPr>
            <a:xfrm>
              <a:off x="0" y="0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" y="1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58332" y="590133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32" name="Google Shape;32;p4"/>
          <p:cNvSpPr txBox="1"/>
          <p:nvPr>
            <p:ph type="title"/>
          </p:nvPr>
        </p:nvSpPr>
        <p:spPr>
          <a:xfrm>
            <a:off x="4276831" y="796217"/>
            <a:ext cx="4292700" cy="35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4"/>
          <p:cNvSpPr/>
          <p:nvPr>
            <p:ph idx="2" type="pic"/>
          </p:nvPr>
        </p:nvSpPr>
        <p:spPr>
          <a:xfrm>
            <a:off x="332509" y="0"/>
            <a:ext cx="3258600" cy="4769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18048" y="-300"/>
            <a:ext cx="91620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332510" y="315370"/>
            <a:ext cx="8478900" cy="452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" name="Google Shape;37;p5"/>
          <p:cNvSpPr/>
          <p:nvPr/>
        </p:nvSpPr>
        <p:spPr>
          <a:xfrm rot="-5400000">
            <a:off x="4320017" y="2823347"/>
            <a:ext cx="2109268" cy="2545607"/>
          </a:xfrm>
          <a:custGeom>
            <a:rect b="b" l="l" r="r" t="t"/>
            <a:pathLst>
              <a:path extrusionOk="0" h="3394143" w="2812357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rgbClr val="ECEDD2">
              <a:alpha val="49803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2597891"/>
            <a:ext cx="326431" cy="2545610"/>
          </a:xfrm>
          <a:custGeom>
            <a:rect b="b" l="l" r="r" t="t"/>
            <a:pathLst>
              <a:path extrusionOk="0" h="3394146" w="435241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685800" y="792956"/>
            <a:ext cx="3944700" cy="18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685800" y="2856563"/>
            <a:ext cx="39447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5"/>
          <p:cNvSpPr/>
          <p:nvPr>
            <p:ph idx="2" type="pic"/>
          </p:nvPr>
        </p:nvSpPr>
        <p:spPr>
          <a:xfrm>
            <a:off x="5560646" y="308085"/>
            <a:ext cx="3258600" cy="483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-5338" y="0"/>
            <a:ext cx="1913239" cy="5143500"/>
          </a:xfrm>
          <a:custGeom>
            <a:rect b="b" l="l" r="r" t="t"/>
            <a:pathLst>
              <a:path extrusionOk="0" h="6858000" w="2550985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7061" y="0"/>
            <a:ext cx="1911443" cy="1916721"/>
          </a:xfrm>
          <a:custGeom>
            <a:rect b="b" l="l" r="r" t="t"/>
            <a:pathLst>
              <a:path extrusionOk="0" h="2555628" w="2548591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" name="Google Shape;45;p6"/>
          <p:cNvSpPr/>
          <p:nvPr/>
        </p:nvSpPr>
        <p:spPr>
          <a:xfrm flipH="1" rot="-5400000">
            <a:off x="-7042" y="3231350"/>
            <a:ext cx="1913237" cy="1920330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" name="Google Shape;46;p6"/>
          <p:cNvSpPr/>
          <p:nvPr/>
        </p:nvSpPr>
        <p:spPr>
          <a:xfrm flipH="1">
            <a:off x="-7962" y="3231349"/>
            <a:ext cx="1913237" cy="1920330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1907901" y="0"/>
            <a:ext cx="1920255" cy="1920255"/>
          </a:xfrm>
          <a:custGeom>
            <a:rect b="b" l="l" r="r" t="t"/>
            <a:pathLst>
              <a:path extrusionOk="0" h="2560340" w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rgbClr val="DCE6F5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2595424" y="792956"/>
            <a:ext cx="59742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b="1" sz="27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2595424" y="1727272"/>
            <a:ext cx="5974200" cy="26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7768828" y="342899"/>
            <a:ext cx="800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 1">
  <p:cSld name="1_Comparison 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3273607" y="792956"/>
            <a:ext cx="52827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7"/>
          <p:cNvSpPr/>
          <p:nvPr/>
        </p:nvSpPr>
        <p:spPr>
          <a:xfrm>
            <a:off x="-4176" y="-2088"/>
            <a:ext cx="2582466" cy="5168503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7483" y="-2088"/>
            <a:ext cx="1300808" cy="38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>
            <a:off x="1291216" y="-2088"/>
            <a:ext cx="1287086" cy="1290640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4176" y="2580378"/>
            <a:ext cx="2582466" cy="2586038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843" y="2580378"/>
            <a:ext cx="1289449" cy="129302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828856" y="342899"/>
            <a:ext cx="740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3273606" y="2856563"/>
            <a:ext cx="52827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4">
  <p:cSld name="Comparison 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6742091" y="2570502"/>
            <a:ext cx="2401910" cy="2572999"/>
          </a:xfrm>
          <a:custGeom>
            <a:rect b="b" l="l" r="r" t="t"/>
            <a:pathLst>
              <a:path extrusionOk="0" h="3430665" w="3202546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6742091" y="2740612"/>
            <a:ext cx="2401910" cy="2402889"/>
          </a:xfrm>
          <a:custGeom>
            <a:rect b="b" l="l" r="r" t="t"/>
            <a:pathLst>
              <a:path extrusionOk="0" h="3203852" w="3202546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6742091" y="1"/>
            <a:ext cx="2401909" cy="2578009"/>
          </a:xfrm>
          <a:custGeom>
            <a:rect b="b" l="l" r="r" t="t"/>
            <a:pathLst>
              <a:path extrusionOk="0" h="3437345" w="32025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6742091" y="5011"/>
            <a:ext cx="2401910" cy="2577358"/>
          </a:xfrm>
          <a:custGeom>
            <a:rect b="b" l="l" r="r" t="t"/>
            <a:pathLst>
              <a:path extrusionOk="0" h="3436477" w="3202546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685799" y="625976"/>
            <a:ext cx="58473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7828856" y="342899"/>
            <a:ext cx="740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685800" y="1727271"/>
            <a:ext cx="2462400" cy="27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2" type="body"/>
          </p:nvPr>
        </p:nvSpPr>
        <p:spPr>
          <a:xfrm>
            <a:off x="3586619" y="1727271"/>
            <a:ext cx="2463600" cy="27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">
  <p:cSld name="Timeline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-18048" y="-300"/>
            <a:ext cx="91620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332510" y="315370"/>
            <a:ext cx="8478900" cy="452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685800" y="724045"/>
            <a:ext cx="57237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sz="2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685800" y="1727271"/>
            <a:ext cx="24624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 Black"/>
              <a:buAutoNum type="arabicPeriod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 Black"/>
              <a:buAutoNum type="alphaLcPeriod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 Black"/>
              <a:buAutoNum type="arabicParenR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 Black"/>
              <a:buAutoNum type="alphaLcParenR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2" type="body"/>
          </p:nvPr>
        </p:nvSpPr>
        <p:spPr>
          <a:xfrm>
            <a:off x="3586619" y="1727271"/>
            <a:ext cx="2823000" cy="3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9"/>
          <p:cNvSpPr/>
          <p:nvPr>
            <p:ph idx="3" type="pic"/>
          </p:nvPr>
        </p:nvSpPr>
        <p:spPr>
          <a:xfrm>
            <a:off x="6742091" y="724045"/>
            <a:ext cx="2401800" cy="441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grpSp>
        <p:nvGrpSpPr>
          <p:cNvPr id="76" name="Google Shape;76;p9"/>
          <p:cNvGrpSpPr/>
          <p:nvPr/>
        </p:nvGrpSpPr>
        <p:grpSpPr>
          <a:xfrm>
            <a:off x="7015163" y="3000031"/>
            <a:ext cx="2128838" cy="2143469"/>
            <a:chOff x="12797096" y="4000041"/>
            <a:chExt cx="2838450" cy="2857959"/>
          </a:xfrm>
        </p:grpSpPr>
        <p:sp>
          <p:nvSpPr>
            <p:cNvPr id="77" name="Google Shape;77;p9"/>
            <p:cNvSpPr/>
            <p:nvPr/>
          </p:nvSpPr>
          <p:spPr>
            <a:xfrm rot="10800000">
              <a:off x="12797096" y="4000041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 rot="10800000">
              <a:off x="13664918" y="4867733"/>
              <a:ext cx="1970627" cy="1990267"/>
            </a:xfrm>
            <a:custGeom>
              <a:rect b="b" l="l" r="r" t="t"/>
              <a:pathLst>
                <a:path extrusionOk="0" h="1990267" w="197062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 rot="10800000">
              <a:off x="14632096" y="5844983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 rot="10800000">
              <a:off x="13402193" y="5492845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7768828" y="342899"/>
            <a:ext cx="800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2">
  <p:cSld name="Summary 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6742091" y="-1909"/>
            <a:ext cx="2401910" cy="2580804"/>
          </a:xfrm>
          <a:custGeom>
            <a:rect b="b" l="l" r="r" t="t"/>
            <a:pathLst>
              <a:path extrusionOk="0" h="3441072" w="3202546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10"/>
          <p:cNvSpPr/>
          <p:nvPr/>
        </p:nvSpPr>
        <p:spPr>
          <a:xfrm flipH="1" rot="10800000">
            <a:off x="7493794" y="935831"/>
            <a:ext cx="1650206" cy="1635919"/>
          </a:xfrm>
          <a:custGeom>
            <a:rect b="b" l="l" r="r" t="t"/>
            <a:pathLst>
              <a:path extrusionOk="0" h="2181225" w="220027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" name="Google Shape;85;p10"/>
          <p:cNvSpPr/>
          <p:nvPr/>
        </p:nvSpPr>
        <p:spPr>
          <a:xfrm flipH="1" rot="10800000">
            <a:off x="-15065" y="3998636"/>
            <a:ext cx="1611312" cy="1144865"/>
          </a:xfrm>
          <a:custGeom>
            <a:rect b="b" l="l" r="r" t="t"/>
            <a:pathLst>
              <a:path extrusionOk="0" h="1526486" w="214841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6" name="Google Shape;8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7493913" y="935831"/>
            <a:ext cx="1650088" cy="165008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0"/>
          <p:cNvSpPr/>
          <p:nvPr/>
        </p:nvSpPr>
        <p:spPr>
          <a:xfrm>
            <a:off x="1155321" y="4852866"/>
            <a:ext cx="581266" cy="290635"/>
          </a:xfrm>
          <a:custGeom>
            <a:rect b="b" l="l" r="r" t="t"/>
            <a:pathLst>
              <a:path extrusionOk="0" h="387513" w="775021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685800" y="792956"/>
            <a:ext cx="5883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Arial Black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" type="body"/>
          </p:nvPr>
        </p:nvSpPr>
        <p:spPr>
          <a:xfrm>
            <a:off x="685800" y="1748843"/>
            <a:ext cx="5177400" cy="27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0"/>
          <p:cNvSpPr/>
          <p:nvPr>
            <p:ph idx="2" type="pic"/>
          </p:nvPr>
        </p:nvSpPr>
        <p:spPr>
          <a:xfrm>
            <a:off x="6742091" y="2553892"/>
            <a:ext cx="2401800" cy="258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7828856" y="342899"/>
            <a:ext cx="740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7828856" y="342899"/>
            <a:ext cx="7407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0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69214" y="548640"/>
            <a:ext cx="8003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12828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 Black"/>
              <a:buNone/>
              <a:defRPr b="1" i="0" sz="29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69214" y="1577340"/>
            <a:ext cx="800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Relationship Id="rId5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57.png"/><Relationship Id="rId5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Relationship Id="rId5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ctrTitle"/>
          </p:nvPr>
        </p:nvSpPr>
        <p:spPr>
          <a:xfrm>
            <a:off x="2174850" y="524575"/>
            <a:ext cx="4794300" cy="26124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200">
                <a:latin typeface="Lobster"/>
                <a:ea typeface="Lobster"/>
                <a:cs typeface="Lobster"/>
                <a:sym typeface="Lobster"/>
              </a:rPr>
              <a:t>Catheter </a:t>
            </a:r>
            <a:endParaRPr b="0" sz="42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200">
                <a:latin typeface="Lobster"/>
                <a:ea typeface="Lobster"/>
                <a:cs typeface="Lobster"/>
                <a:sym typeface="Lobster"/>
              </a:rPr>
              <a:t>Placement  Project</a:t>
            </a:r>
            <a:endParaRPr b="0" sz="42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2" name="Google Shape;152;p20"/>
          <p:cNvSpPr txBox="1"/>
          <p:nvPr>
            <p:ph idx="4294967295" type="body"/>
          </p:nvPr>
        </p:nvSpPr>
        <p:spPr>
          <a:xfrm>
            <a:off x="2224200" y="3136978"/>
            <a:ext cx="4695600" cy="112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/>
              <a:t>THU </a:t>
            </a:r>
            <a:r>
              <a:rPr b="1" lang="en-GB"/>
              <a:t>Group 5</a:t>
            </a:r>
            <a:endParaRPr b="1"/>
          </a:p>
        </p:txBody>
      </p:sp>
      <p:sp>
        <p:nvSpPr>
          <p:cNvPr id="153" name="Google Shape;153;p20"/>
          <p:cNvSpPr txBox="1"/>
          <p:nvPr>
            <p:ph type="ctrTitle"/>
          </p:nvPr>
        </p:nvSpPr>
        <p:spPr>
          <a:xfrm>
            <a:off x="3333550" y="621225"/>
            <a:ext cx="2559600" cy="5646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Lobster"/>
                <a:ea typeface="Lobster"/>
                <a:cs typeface="Lobster"/>
                <a:sym typeface="Lobster"/>
              </a:rPr>
              <a:t>ADS2002</a:t>
            </a:r>
            <a:endParaRPr sz="35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7734300" y="3088200"/>
            <a:ext cx="1409700" cy="20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Sneha</a:t>
            </a:r>
            <a:endParaRPr sz="21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Charis</a:t>
            </a:r>
            <a:endParaRPr sz="21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Sanugi</a:t>
            </a:r>
            <a:endParaRPr sz="21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Ashlyn</a:t>
            </a:r>
            <a:endParaRPr sz="21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Edmund</a:t>
            </a:r>
            <a:endParaRPr sz="21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Shekinah</a:t>
            </a:r>
            <a:endParaRPr sz="21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719650" y="251525"/>
            <a:ext cx="6950400" cy="8202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Dataset  For Classifying   Types of Tubes Present 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75" y="1388675"/>
            <a:ext cx="6840950" cy="2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295000" y="1714752"/>
            <a:ext cx="5282700" cy="13110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200">
                <a:latin typeface="Lobster"/>
                <a:ea typeface="Lobster"/>
                <a:cs typeface="Lobster"/>
                <a:sym typeface="Lobster"/>
              </a:rPr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>
            <p:ph idx="2" type="pic"/>
          </p:nvPr>
        </p:nvSpPr>
        <p:spPr>
          <a:xfrm>
            <a:off x="6742091" y="2553892"/>
            <a:ext cx="2401800" cy="2589600"/>
          </a:xfrm>
          <a:prstGeom prst="rect">
            <a:avLst/>
          </a:prstGeom>
        </p:spPr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00" y="981825"/>
            <a:ext cx="8021200" cy="39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>
            <p:ph type="title"/>
          </p:nvPr>
        </p:nvSpPr>
        <p:spPr>
          <a:xfrm>
            <a:off x="381000" y="304800"/>
            <a:ext cx="8836500" cy="5919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Placement for Different Catheter Types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00" y="1560100"/>
            <a:ext cx="2611099" cy="295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025" y="1560100"/>
            <a:ext cx="2814101" cy="295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350" y="1560100"/>
            <a:ext cx="2904376" cy="29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>
            <p:ph type="title"/>
          </p:nvPr>
        </p:nvSpPr>
        <p:spPr>
          <a:xfrm>
            <a:off x="228600" y="533400"/>
            <a:ext cx="8836500" cy="5919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Distribution of Catheter Types by Placement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50" y="1162050"/>
            <a:ext cx="8420249" cy="370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>
            <p:ph type="title"/>
          </p:nvPr>
        </p:nvSpPr>
        <p:spPr>
          <a:xfrm>
            <a:off x="152400" y="304800"/>
            <a:ext cx="8836500" cy="5919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Number of tubes frequency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/>
          <p:nvPr>
            <p:ph idx="2" type="pic"/>
          </p:nvPr>
        </p:nvSpPr>
        <p:spPr>
          <a:xfrm>
            <a:off x="6742091" y="2553892"/>
            <a:ext cx="2401800" cy="2589600"/>
          </a:xfrm>
          <a:prstGeom prst="rect">
            <a:avLst/>
          </a:prstGeom>
        </p:spPr>
      </p:sp>
      <p:sp>
        <p:nvSpPr>
          <p:cNvPr id="251" name="Google Shape;251;p34"/>
          <p:cNvSpPr txBox="1"/>
          <p:nvPr>
            <p:ph type="title"/>
          </p:nvPr>
        </p:nvSpPr>
        <p:spPr>
          <a:xfrm>
            <a:off x="228600" y="457200"/>
            <a:ext cx="8836500" cy="5919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Proportion</a:t>
            </a:r>
            <a:r>
              <a:rPr lang="en-GB">
                <a:latin typeface="Lobster"/>
                <a:ea typeface="Lobster"/>
                <a:cs typeface="Lobster"/>
                <a:sym typeface="Lobster"/>
              </a:rPr>
              <a:t> of Abnormal and Borderline Placements by tube type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8625"/>
            <a:ext cx="7379674" cy="329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/>
          <p:nvPr>
            <p:ph idx="2" type="pic"/>
          </p:nvPr>
        </p:nvSpPr>
        <p:spPr>
          <a:xfrm>
            <a:off x="6742091" y="2553892"/>
            <a:ext cx="2401800" cy="2589600"/>
          </a:xfrm>
          <a:prstGeom prst="rect">
            <a:avLst/>
          </a:prstGeom>
        </p:spPr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304800" y="533400"/>
            <a:ext cx="8836500" cy="5919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Sample of Image Dimensions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77700"/>
            <a:ext cx="7115899" cy="32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ctrTitle"/>
          </p:nvPr>
        </p:nvSpPr>
        <p:spPr>
          <a:xfrm>
            <a:off x="685801" y="637336"/>
            <a:ext cx="4286400" cy="20457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200">
                <a:latin typeface="Lobster"/>
                <a:ea typeface="Lobster"/>
                <a:cs typeface="Lobster"/>
                <a:sym typeface="Lobster"/>
              </a:rPr>
              <a:t>Modelling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414000" y="5"/>
            <a:ext cx="5883000" cy="7596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Transfer  Learning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414000" y="959225"/>
            <a:ext cx="8316000" cy="38910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is it?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technique where a pre-trained model (previously trained on a large dataset) is adapted for a new task.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Allows us to use the features the model has already learned, so we don't have to begin training from scratch.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Why are we using it?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a smaller dataset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Models trained on a variety of data can often generalise better to new and </a:t>
            </a:r>
            <a:r>
              <a:rPr lang="en-GB"/>
              <a:t>unseen</a:t>
            </a:r>
            <a:r>
              <a:rPr lang="en-GB"/>
              <a:t> data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Pre-trained models can utilise sophisticated </a:t>
            </a:r>
            <a:r>
              <a:rPr lang="en-GB"/>
              <a:t>architecture</a:t>
            </a:r>
            <a:r>
              <a:rPr lang="en-GB"/>
              <a:t> that is often too complex to train from scratch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414000" y="533406"/>
            <a:ext cx="5883000" cy="7596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Transfer  Learning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414000" y="959225"/>
            <a:ext cx="8316000" cy="38910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process: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Take layers from previously trained model and freeze them so their weights aren’t updated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 new trainable layers on top of the frozen layers and train the new layers on your dataset with a relatively large learning rate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Unfreeze a small part of the layers previously frozen and retrain the model with a low learning rate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85800" y="159581"/>
            <a:ext cx="4937700" cy="11484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Background Info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685800" y="1572524"/>
            <a:ext cx="4937700" cy="2958900"/>
          </a:xfrm>
          <a:prstGeom prst="rect">
            <a:avLst/>
          </a:prstGeom>
        </p:spPr>
        <p:txBody>
          <a:bodyPr anchorCtr="0" anchor="t" bIns="0" lIns="68575" spcFirstLastPara="1" rIns="68575" wrap="square" tIns="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Using a large labeled dataset of chest radiographs to create our models and analyse the data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Detect the presence and position of various medical lines and tubes in chest radiographs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Mispositioned tubes can lead to severe complications. 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Aims to improve patient safety and reduce the likelihood of human error in high-stress hospital environments.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527875" y="282002"/>
            <a:ext cx="5883000" cy="4662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Training  Data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75" y="1336075"/>
            <a:ext cx="7643451" cy="30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2358550" y="366725"/>
            <a:ext cx="5974200" cy="14664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obster"/>
                <a:ea typeface="Lobster"/>
                <a:cs typeface="Lobster"/>
                <a:sym typeface="Lobster"/>
              </a:rPr>
              <a:t>EfficientNetB0</a:t>
            </a:r>
            <a:r>
              <a:rPr lang="en-GB" sz="3000">
                <a:latin typeface="Lobster"/>
                <a:ea typeface="Lobster"/>
                <a:cs typeface="Lobster"/>
                <a:sym typeface="Lobster"/>
              </a:rPr>
              <a:t>  CNN Model - 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latin typeface="Lobster"/>
                <a:ea typeface="Lobster"/>
                <a:cs typeface="Lobster"/>
                <a:sym typeface="Lobster"/>
              </a:rPr>
              <a:t>(with annotated  images)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2438225" y="1430976"/>
            <a:ext cx="5974200" cy="32358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800"/>
              <a:t>Why we used it: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It scales all dimensions of depth/width/resolution using a simple yet highly effective compound coefficient.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Looked into the same competition in Kaggle, competitors with high ranking used this architecture for predicting the types of catheters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2358549" y="324731"/>
            <a:ext cx="5974200" cy="7455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obster"/>
                <a:ea typeface="Lobster"/>
                <a:cs typeface="Lobster"/>
                <a:sym typeface="Lobster"/>
              </a:rPr>
              <a:t>EfficientNetB0  CNN Model 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94" name="Google Shape;294;p41"/>
          <p:cNvSpPr txBox="1"/>
          <p:nvPr>
            <p:ph idx="1" type="body"/>
          </p:nvPr>
        </p:nvSpPr>
        <p:spPr>
          <a:xfrm>
            <a:off x="2358550" y="1414451"/>
            <a:ext cx="5974200" cy="32358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Top Layer Design: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Global average pooling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ReLU dense layer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Dropout layer (0.5)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Final sigmoid dense layer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Methods used: 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Model checkpointing and Early stopping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Adam optimizer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Binary cross entropy loss function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Data Augmentation - rotation 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/>
        </p:nvSpPr>
        <p:spPr>
          <a:xfrm>
            <a:off x="620375" y="225600"/>
            <a:ext cx="7331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6"/>
                </a:solidFill>
                <a:latin typeface="Lobster"/>
                <a:ea typeface="Lobster"/>
                <a:cs typeface="Lobster"/>
                <a:sym typeface="Lobster"/>
              </a:rPr>
              <a:t>EfficientNetB0 - Classifying   CVC Tubes</a:t>
            </a:r>
            <a:endParaRPr sz="2300">
              <a:solidFill>
                <a:schemeClr val="accent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00" name="Google Shape;3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25" y="857400"/>
            <a:ext cx="4329375" cy="384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175" y="857400"/>
            <a:ext cx="3768625" cy="14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000" y="2580600"/>
            <a:ext cx="2772049" cy="22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/>
          <p:nvPr/>
        </p:nvSpPr>
        <p:spPr>
          <a:xfrm>
            <a:off x="7544575" y="1812525"/>
            <a:ext cx="350400" cy="19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/>
        </p:nvSpPr>
        <p:spPr>
          <a:xfrm>
            <a:off x="620375" y="225600"/>
            <a:ext cx="7331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6"/>
                </a:solidFill>
                <a:latin typeface="Lobster"/>
                <a:ea typeface="Lobster"/>
                <a:cs typeface="Lobster"/>
                <a:sym typeface="Lobster"/>
              </a:rPr>
              <a:t>EfficientNetB0 - Classifying   ETT Tubes</a:t>
            </a:r>
            <a:endParaRPr sz="2300">
              <a:solidFill>
                <a:schemeClr val="accent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25" y="857400"/>
            <a:ext cx="4329375" cy="384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625" y="857400"/>
            <a:ext cx="3826999" cy="15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1125" y="2640425"/>
            <a:ext cx="3070275" cy="23441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/>
          <p:nvPr/>
        </p:nvSpPr>
        <p:spPr>
          <a:xfrm>
            <a:off x="7696975" y="1836875"/>
            <a:ext cx="362100" cy="17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/>
        </p:nvSpPr>
        <p:spPr>
          <a:xfrm>
            <a:off x="620375" y="225600"/>
            <a:ext cx="7331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6"/>
                </a:solidFill>
                <a:latin typeface="Lobster"/>
                <a:ea typeface="Lobster"/>
                <a:cs typeface="Lobster"/>
                <a:sym typeface="Lobster"/>
              </a:rPr>
              <a:t>EfficientNetB0 - Classifying   NGT Tubes</a:t>
            </a:r>
            <a:endParaRPr sz="2300">
              <a:solidFill>
                <a:schemeClr val="accent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25" y="857400"/>
            <a:ext cx="4329375" cy="384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950" y="857400"/>
            <a:ext cx="3894525" cy="1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475" y="2692050"/>
            <a:ext cx="3149925" cy="21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4"/>
          <p:cNvSpPr/>
          <p:nvPr/>
        </p:nvSpPr>
        <p:spPr>
          <a:xfrm>
            <a:off x="7665000" y="1874600"/>
            <a:ext cx="382500" cy="15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2170924" y="598581"/>
            <a:ext cx="5974200" cy="7455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Lobster"/>
                <a:ea typeface="Lobster"/>
                <a:cs typeface="Lobster"/>
                <a:sym typeface="Lobster"/>
              </a:rPr>
              <a:t>MobileNetV2 CNN Model</a:t>
            </a:r>
            <a:endParaRPr sz="3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Lobster"/>
                <a:ea typeface="Lobster"/>
                <a:cs typeface="Lobster"/>
                <a:sym typeface="Lobster"/>
              </a:rPr>
              <a:t>(w/o annotated data)</a:t>
            </a:r>
            <a:endParaRPr sz="3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2170925" y="1065826"/>
            <a:ext cx="5974200" cy="37224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800"/>
              <a:t>Why we used it: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A lightweight 53-layer Deep Convolutional Neural Network model with a smaller number of parameters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Lower computational cost, and faster to train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Can be used when computational resource is limited, such as image classification and object detection on mobile devices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2170924" y="141381"/>
            <a:ext cx="5974200" cy="7455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Lobster"/>
                <a:ea typeface="Lobster"/>
                <a:cs typeface="Lobster"/>
                <a:sym typeface="Lobster"/>
              </a:rPr>
              <a:t>MobileNetV2 CNN Model</a:t>
            </a:r>
            <a:endParaRPr sz="3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2170925" y="1065826"/>
            <a:ext cx="5974200" cy="37224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Top Layer Design: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Global average pooling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ReLU dense layer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Dropout layer (0.5)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Final sigmoid dense layer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Methods used: 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M</a:t>
            </a:r>
            <a:r>
              <a:rPr lang="en-GB" sz="1800"/>
              <a:t>odel checkpointing and Early stopping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Adam optimizer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Binary cross entropy loss function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Data Augmentation - rotation 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379775" y="273902"/>
            <a:ext cx="5883000" cy="5028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Classifying   CVC  Tubes</a:t>
            </a:r>
            <a:endParaRPr/>
          </a:p>
        </p:txBody>
      </p:sp>
      <p:sp>
        <p:nvSpPr>
          <p:cNvPr id="339" name="Google Shape;339;p47"/>
          <p:cNvSpPr/>
          <p:nvPr>
            <p:ph idx="2" type="pic"/>
          </p:nvPr>
        </p:nvSpPr>
        <p:spPr>
          <a:xfrm>
            <a:off x="6742091" y="2553892"/>
            <a:ext cx="2401800" cy="2589600"/>
          </a:xfrm>
          <a:prstGeom prst="rect">
            <a:avLst/>
          </a:prstGeom>
        </p:spPr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0" y="923931"/>
            <a:ext cx="4970100" cy="391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975" y="447900"/>
            <a:ext cx="2908326" cy="26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150" y="3395350"/>
            <a:ext cx="3745776" cy="13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/>
          <p:nvPr/>
        </p:nvSpPr>
        <p:spPr>
          <a:xfrm>
            <a:off x="7892875" y="4177250"/>
            <a:ext cx="350400" cy="1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271150" y="141381"/>
            <a:ext cx="5883000" cy="7596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Classifying   ETT  Tubes</a:t>
            </a:r>
            <a:endParaRPr/>
          </a:p>
        </p:txBody>
      </p:sp>
      <p:sp>
        <p:nvSpPr>
          <p:cNvPr id="349" name="Google Shape;349;p48"/>
          <p:cNvSpPr/>
          <p:nvPr>
            <p:ph idx="2" type="pic"/>
          </p:nvPr>
        </p:nvSpPr>
        <p:spPr>
          <a:xfrm>
            <a:off x="6742091" y="2553892"/>
            <a:ext cx="2401800" cy="2589600"/>
          </a:xfrm>
          <a:prstGeom prst="rect">
            <a:avLst/>
          </a:prstGeom>
        </p:spPr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3381"/>
            <a:ext cx="5051773" cy="393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075" y="302650"/>
            <a:ext cx="3012950" cy="29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7325" y="3491600"/>
            <a:ext cx="3278700" cy="1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8"/>
          <p:cNvSpPr/>
          <p:nvPr/>
        </p:nvSpPr>
        <p:spPr>
          <a:xfrm>
            <a:off x="7828900" y="4369150"/>
            <a:ext cx="350400" cy="1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685800" y="792956"/>
            <a:ext cx="4937700" cy="11484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200">
                <a:latin typeface="Lobster"/>
                <a:ea typeface="Lobster"/>
                <a:cs typeface="Lobster"/>
                <a:sym typeface="Lobster"/>
              </a:rPr>
              <a:t>The goal</a:t>
            </a:r>
            <a:endParaRPr b="0" sz="42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85800" y="2125980"/>
            <a:ext cx="4937700" cy="2405400"/>
          </a:xfrm>
          <a:prstGeom prst="rect">
            <a:avLst/>
          </a:prstGeom>
        </p:spPr>
        <p:txBody>
          <a:bodyPr anchorCtr="0" anchor="t" bIns="0" lIns="68575" spcFirstLastPara="1" rIns="6857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aim of this project is to develop deep learning models that accurately classify medical images to detect the </a:t>
            </a:r>
            <a:r>
              <a:rPr b="1" lang="en-GB">
                <a:solidFill>
                  <a:schemeClr val="dk1"/>
                </a:solidFill>
              </a:rPr>
              <a:t>presence </a:t>
            </a:r>
            <a:r>
              <a:rPr lang="en-GB">
                <a:solidFill>
                  <a:schemeClr val="dk1"/>
                </a:solidFill>
              </a:rPr>
              <a:t>and proper </a:t>
            </a:r>
            <a:r>
              <a:rPr b="1" lang="en-GB">
                <a:solidFill>
                  <a:schemeClr val="dk1"/>
                </a:solidFill>
              </a:rPr>
              <a:t>placement </a:t>
            </a:r>
            <a:r>
              <a:rPr lang="en-GB">
                <a:solidFill>
                  <a:schemeClr val="dk1"/>
                </a:solidFill>
              </a:rPr>
              <a:t>of various catheter tubes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306475" y="131502"/>
            <a:ext cx="5883000" cy="5064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Classifying   NGT  Tubes</a:t>
            </a:r>
            <a:endParaRPr/>
          </a:p>
        </p:txBody>
      </p:sp>
      <p:sp>
        <p:nvSpPr>
          <p:cNvPr id="359" name="Google Shape;359;p49"/>
          <p:cNvSpPr/>
          <p:nvPr>
            <p:ph idx="2" type="pic"/>
          </p:nvPr>
        </p:nvSpPr>
        <p:spPr>
          <a:xfrm>
            <a:off x="6742091" y="2553892"/>
            <a:ext cx="2401800" cy="2589600"/>
          </a:xfrm>
          <a:prstGeom prst="rect">
            <a:avLst/>
          </a:prstGeom>
        </p:spPr>
      </p:sp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75" y="768181"/>
            <a:ext cx="5084427" cy="393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863" y="274375"/>
            <a:ext cx="2716850" cy="27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150" y="3180013"/>
            <a:ext cx="3458301" cy="13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9"/>
          <p:cNvSpPr/>
          <p:nvPr/>
        </p:nvSpPr>
        <p:spPr>
          <a:xfrm>
            <a:off x="7836025" y="3935575"/>
            <a:ext cx="350400" cy="1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2358549" y="183856"/>
            <a:ext cx="5974200" cy="7455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Lobster"/>
                <a:ea typeface="Lobster"/>
                <a:cs typeface="Lobster"/>
                <a:sym typeface="Lobster"/>
              </a:rPr>
              <a:t>Resnet50  CNN Model</a:t>
            </a:r>
            <a:endParaRPr sz="3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69" name="Google Shape;369;p50"/>
          <p:cNvSpPr txBox="1"/>
          <p:nvPr>
            <p:ph idx="1" type="body"/>
          </p:nvPr>
        </p:nvSpPr>
        <p:spPr>
          <a:xfrm>
            <a:off x="2358550" y="1047625"/>
            <a:ext cx="6557700" cy="3777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800"/>
              <a:t>Why we used it:</a:t>
            </a:r>
            <a:endParaRPr b="1"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a Deep Convolutional Neural Network with 50 layers, uses skip connections to address vanishing gradients  enabling it to learn complex patterns from the data.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Successful in other medical imaging tasks such as brain tumor classification and detection of pulmonary infections in COVID-19 CT scans.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2358549" y="183856"/>
            <a:ext cx="5974200" cy="7455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Lobster"/>
                <a:ea typeface="Lobster"/>
                <a:cs typeface="Lobster"/>
                <a:sym typeface="Lobster"/>
              </a:rPr>
              <a:t>Resnet50  CNN Model</a:t>
            </a:r>
            <a:endParaRPr sz="37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75" name="Google Shape;375;p51"/>
          <p:cNvSpPr txBox="1"/>
          <p:nvPr>
            <p:ph idx="1" type="body"/>
          </p:nvPr>
        </p:nvSpPr>
        <p:spPr>
          <a:xfrm>
            <a:off x="2358550" y="1047625"/>
            <a:ext cx="6557700" cy="3777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Top Layer Design: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Global average pooling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ReLU dense layer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Dropout layer (0.5)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Final sigmoid dense layer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Methods used: 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M</a:t>
            </a:r>
            <a:r>
              <a:rPr lang="en-GB" sz="1800"/>
              <a:t>odel checkpointing and Early stopping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Adam optimizer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Binary cross entropy loss function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Data Augmentation - rotation 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696400" y="5"/>
            <a:ext cx="5883000" cy="7596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Classifying   CVC  Tubes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81" name="Google Shape;3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2006"/>
            <a:ext cx="5100114" cy="407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025" y="2932700"/>
            <a:ext cx="3110401" cy="205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125" y="955800"/>
            <a:ext cx="3316201" cy="1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2"/>
          <p:cNvSpPr/>
          <p:nvPr/>
        </p:nvSpPr>
        <p:spPr>
          <a:xfrm>
            <a:off x="7884300" y="2049150"/>
            <a:ext cx="350400" cy="1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type="title"/>
          </p:nvPr>
        </p:nvSpPr>
        <p:spPr>
          <a:xfrm>
            <a:off x="696400" y="5"/>
            <a:ext cx="5883000" cy="7596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Classifying   ETT  Tubes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90" name="Google Shape;3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625" y="759600"/>
            <a:ext cx="3654100" cy="20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625" y="2947850"/>
            <a:ext cx="3372624" cy="206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12006"/>
            <a:ext cx="5086828" cy="406846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3"/>
          <p:cNvSpPr/>
          <p:nvPr/>
        </p:nvSpPr>
        <p:spPr>
          <a:xfrm>
            <a:off x="7841400" y="1994625"/>
            <a:ext cx="350400" cy="21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>
            <p:ph type="title"/>
          </p:nvPr>
        </p:nvSpPr>
        <p:spPr>
          <a:xfrm>
            <a:off x="696400" y="5"/>
            <a:ext cx="5883000" cy="7596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Classifying   NGT  Tubes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99" name="Google Shape;399;p54"/>
          <p:cNvSpPr/>
          <p:nvPr>
            <p:ph idx="2" type="pic"/>
          </p:nvPr>
        </p:nvSpPr>
        <p:spPr>
          <a:xfrm>
            <a:off x="6742191" y="2486217"/>
            <a:ext cx="2401800" cy="2589600"/>
          </a:xfrm>
          <a:prstGeom prst="rect">
            <a:avLst/>
          </a:prstGeom>
        </p:spPr>
      </p:sp>
      <p:pic>
        <p:nvPicPr>
          <p:cNvPr id="400" name="Google Shape;4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2006"/>
            <a:ext cx="5100114" cy="407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200" y="2797350"/>
            <a:ext cx="3496676" cy="21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7000" y="912000"/>
            <a:ext cx="3496675" cy="17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4"/>
          <p:cNvSpPr/>
          <p:nvPr/>
        </p:nvSpPr>
        <p:spPr>
          <a:xfrm>
            <a:off x="7849975" y="1944100"/>
            <a:ext cx="350400" cy="19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/>
        </p:nvSpPr>
        <p:spPr>
          <a:xfrm>
            <a:off x="620375" y="225600"/>
            <a:ext cx="7331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6"/>
                </a:solidFill>
                <a:latin typeface="Lobster"/>
                <a:ea typeface="Lobster"/>
                <a:cs typeface="Lobster"/>
                <a:sym typeface="Lobster"/>
              </a:rPr>
              <a:t>Interpreting   Tube Presence  Predictions  Using  LIME</a:t>
            </a:r>
            <a:endParaRPr sz="2300">
              <a:solidFill>
                <a:schemeClr val="accent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409" name="Google Shape;4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00" y="925075"/>
            <a:ext cx="3789925" cy="36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350" y="1015400"/>
            <a:ext cx="2740975" cy="34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/>
        </p:nvSpPr>
        <p:spPr>
          <a:xfrm>
            <a:off x="620375" y="225600"/>
            <a:ext cx="7331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6"/>
                </a:solidFill>
                <a:latin typeface="Lobster"/>
                <a:ea typeface="Lobster"/>
                <a:cs typeface="Lobster"/>
                <a:sym typeface="Lobster"/>
              </a:rPr>
              <a:t>Interpreting   Tube Presence  Predictions  Using  LIME</a:t>
            </a:r>
            <a:endParaRPr sz="2300">
              <a:solidFill>
                <a:schemeClr val="accent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416" name="Google Shape;4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75" y="857400"/>
            <a:ext cx="3934450" cy="393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650" y="1021075"/>
            <a:ext cx="3246751" cy="365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50" y="512525"/>
            <a:ext cx="4343050" cy="4178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250" y="512525"/>
            <a:ext cx="4267201" cy="417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/>
        </p:nvSpPr>
        <p:spPr>
          <a:xfrm>
            <a:off x="620375" y="225600"/>
            <a:ext cx="7331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6"/>
                </a:solidFill>
                <a:latin typeface="Lobster"/>
                <a:ea typeface="Lobster"/>
                <a:cs typeface="Lobster"/>
                <a:sym typeface="Lobster"/>
              </a:rPr>
              <a:t>Classifying   CVC  Placement   for Images  With One Tube</a:t>
            </a:r>
            <a:endParaRPr sz="2300">
              <a:solidFill>
                <a:schemeClr val="accent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429" name="Google Shape;4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487" y="857400"/>
            <a:ext cx="3831249" cy="15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700" y="2632300"/>
            <a:ext cx="3188825" cy="23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625" y="857400"/>
            <a:ext cx="3948375" cy="398129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/>
          <p:nvPr/>
        </p:nvSpPr>
        <p:spPr>
          <a:xfrm>
            <a:off x="7393575" y="1846300"/>
            <a:ext cx="350400" cy="1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1941250" y="1841975"/>
            <a:ext cx="5458200" cy="11019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5200">
                <a:latin typeface="Lobster"/>
                <a:ea typeface="Lobster"/>
                <a:cs typeface="Lobster"/>
                <a:sym typeface="Lobster"/>
              </a:rPr>
              <a:t>Data Pre-processing</a:t>
            </a:r>
            <a:endParaRPr b="0" sz="52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/>
          <p:nvPr>
            <p:ph type="title"/>
          </p:nvPr>
        </p:nvSpPr>
        <p:spPr>
          <a:xfrm>
            <a:off x="1291200" y="344875"/>
            <a:ext cx="6561600" cy="5280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2600">
                <a:latin typeface="Lobster"/>
                <a:ea typeface="Lobster"/>
                <a:cs typeface="Lobster"/>
                <a:sym typeface="Lobster"/>
              </a:rPr>
              <a:t>Interpreting Placement Predictions Using LIME</a:t>
            </a:r>
            <a:endParaRPr sz="3000"/>
          </a:p>
        </p:txBody>
      </p:sp>
      <p:pic>
        <p:nvPicPr>
          <p:cNvPr id="438" name="Google Shape;4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00" y="1068225"/>
            <a:ext cx="3373675" cy="32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525" y="1289424"/>
            <a:ext cx="2838825" cy="29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/>
          <p:nvPr>
            <p:ph type="title"/>
          </p:nvPr>
        </p:nvSpPr>
        <p:spPr>
          <a:xfrm>
            <a:off x="2290624" y="411956"/>
            <a:ext cx="5974200" cy="7455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200">
                <a:latin typeface="Lobster"/>
                <a:ea typeface="Lobster"/>
                <a:cs typeface="Lobster"/>
                <a:sym typeface="Lobster"/>
              </a:rPr>
              <a:t>Conclusions</a:t>
            </a:r>
            <a:endParaRPr/>
          </a:p>
        </p:txBody>
      </p:sp>
      <p:sp>
        <p:nvSpPr>
          <p:cNvPr id="445" name="Google Shape;445;p60"/>
          <p:cNvSpPr txBox="1"/>
          <p:nvPr>
            <p:ph idx="1" type="body"/>
          </p:nvPr>
        </p:nvSpPr>
        <p:spPr>
          <a:xfrm>
            <a:off x="2290625" y="1346275"/>
            <a:ext cx="6548700" cy="37335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Aim</a:t>
            </a:r>
            <a:r>
              <a:rPr lang="en-GB" sz="1800"/>
              <a:t>: 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To classify </a:t>
            </a:r>
            <a:r>
              <a:rPr lang="en-GB" sz="1800"/>
              <a:t>the presence and proper placement of various catheters in medical images with Deep Learning Algorithm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highlight>
                  <a:schemeClr val="lt1"/>
                </a:highlight>
              </a:rPr>
              <a:t>⇒ Success!!🥹</a:t>
            </a:r>
            <a:endParaRPr b="1" sz="2000"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Dataset</a:t>
            </a:r>
            <a:r>
              <a:rPr lang="en-GB" sz="1800"/>
              <a:t>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30k images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Very clean - no missing values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Data Preprocessing</a:t>
            </a:r>
            <a:r>
              <a:rPr lang="en-GB" sz="1800"/>
              <a:t>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Split the training, testing, validation set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Cleared rows and </a:t>
            </a:r>
            <a:r>
              <a:rPr lang="en-GB" sz="1800"/>
              <a:t>columns</a:t>
            </a:r>
            <a:r>
              <a:rPr lang="en-GB" sz="1800"/>
              <a:t> that do not help with our aim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Labeled</a:t>
            </a:r>
            <a:r>
              <a:rPr lang="en-GB" sz="1800"/>
              <a:t> the position of catheter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 txBox="1"/>
          <p:nvPr>
            <p:ph type="title"/>
          </p:nvPr>
        </p:nvSpPr>
        <p:spPr>
          <a:xfrm>
            <a:off x="2290624" y="411956"/>
            <a:ext cx="5974200" cy="7455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200">
                <a:latin typeface="Lobster"/>
                <a:ea typeface="Lobster"/>
                <a:cs typeface="Lobster"/>
                <a:sym typeface="Lobster"/>
              </a:rPr>
              <a:t>Conclusions</a:t>
            </a:r>
            <a:endParaRPr/>
          </a:p>
        </p:txBody>
      </p:sp>
      <p:sp>
        <p:nvSpPr>
          <p:cNvPr id="451" name="Google Shape;451;p61"/>
          <p:cNvSpPr txBox="1"/>
          <p:nvPr>
            <p:ph idx="1" type="body"/>
          </p:nvPr>
        </p:nvSpPr>
        <p:spPr>
          <a:xfrm>
            <a:off x="2290625" y="1346276"/>
            <a:ext cx="6548700" cy="31428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Data Analysis</a:t>
            </a:r>
            <a:r>
              <a:rPr lang="en-GB" sz="1800"/>
              <a:t>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Proportion of types of tubes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Frequency of tubes in one images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Modelling</a:t>
            </a:r>
            <a:r>
              <a:rPr lang="en-GB" sz="1800"/>
              <a:t>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2 purposes - predict presence of types of tubes and placement of tubes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EfficientNetB0, MobileNetV2, ResNet50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ResNet50 - provide the most balanced and best performance in general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ETT model performed the best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Identify the position of catheters with ResNet50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>
            <p:ph type="title"/>
          </p:nvPr>
        </p:nvSpPr>
        <p:spPr>
          <a:xfrm>
            <a:off x="2290624" y="411956"/>
            <a:ext cx="5974200" cy="7455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4200">
                <a:latin typeface="Lobster"/>
                <a:ea typeface="Lobster"/>
                <a:cs typeface="Lobster"/>
                <a:sym typeface="Lobster"/>
              </a:rPr>
              <a:t>Conclusions</a:t>
            </a:r>
            <a:endParaRPr/>
          </a:p>
        </p:txBody>
      </p:sp>
      <p:sp>
        <p:nvSpPr>
          <p:cNvPr id="457" name="Google Shape;457;p62"/>
          <p:cNvSpPr txBox="1"/>
          <p:nvPr>
            <p:ph idx="1" type="body"/>
          </p:nvPr>
        </p:nvSpPr>
        <p:spPr>
          <a:xfrm>
            <a:off x="2290625" y="1346276"/>
            <a:ext cx="6548700" cy="31428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Challenges</a:t>
            </a:r>
            <a:r>
              <a:rPr lang="en-GB" sz="1800"/>
              <a:t>: 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Takes forever to train a model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Overfitting on annotated images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Classes imbalance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Future</a:t>
            </a:r>
            <a:r>
              <a:rPr lang="en-GB" sz="1800"/>
              <a:t>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Train the model with all-zero-data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Fine-tune the model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Implement the model with user interface and user experience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1162923" y="792956"/>
            <a:ext cx="7406700" cy="7497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4200">
                <a:latin typeface="Lobster"/>
                <a:ea typeface="Lobster"/>
                <a:cs typeface="Lobster"/>
                <a:sym typeface="Lobster"/>
              </a:rPr>
              <a:t>First Look at the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1162923" y="1727271"/>
            <a:ext cx="4371900" cy="2971200"/>
          </a:xfrm>
          <a:prstGeom prst="rect">
            <a:avLst/>
          </a:prstGeom>
        </p:spPr>
        <p:txBody>
          <a:bodyPr anchorCtr="0" anchor="t" bIns="0" lIns="68575" spcFirstLastPara="1" rIns="68575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Two main csv files for analysis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Using the shape attribute of a dataset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00" y="2127550"/>
            <a:ext cx="1064097" cy="3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750" y="2127550"/>
            <a:ext cx="2416569" cy="3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500" y="3288975"/>
            <a:ext cx="1393475" cy="3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7750" y="3376325"/>
            <a:ext cx="1145364" cy="3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1222600" y="4018225"/>
            <a:ext cx="41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No missing values were found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6584978" y="1542647"/>
            <a:ext cx="2366700" cy="23940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2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2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dataset consists of 40,000 labeled chest X-rays, each indicating the correct or incorrect placement of various medical tubes, used to train our model for accurate detection.</a:t>
            </a:r>
            <a:endParaRPr b="0" sz="42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1162923" y="509031"/>
            <a:ext cx="7406700" cy="7497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4200">
                <a:latin typeface="Lobster"/>
                <a:ea typeface="Lobster"/>
                <a:cs typeface="Lobster"/>
                <a:sym typeface="Lobster"/>
              </a:rPr>
              <a:t>Training set</a:t>
            </a:r>
            <a:endParaRPr b="0"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62" y="1323236"/>
            <a:ext cx="6330026" cy="118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1127" y="1017725"/>
            <a:ext cx="203589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366425" y="2633875"/>
            <a:ext cx="6330000" cy="20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Comprised of 13 columns: two IDs and 11 labels marked with binary values</a:t>
            </a:r>
            <a:b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All unique Image IDs and roughly 3200 unique patient IDs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➔"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Will be used for</a:t>
            </a:r>
            <a:r>
              <a:rPr b="1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validation</a:t>
            </a: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1046323" y="585456"/>
            <a:ext cx="7406700" cy="7497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4200">
                <a:latin typeface="Lobster"/>
                <a:ea typeface="Lobster"/>
                <a:cs typeface="Lobster"/>
                <a:sym typeface="Lobster"/>
              </a:rPr>
              <a:t>Annotated subset of training set</a:t>
            </a:r>
            <a:endParaRPr b="0"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338" y="1437075"/>
            <a:ext cx="19526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323" y="2972025"/>
            <a:ext cx="6838000" cy="15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1046325" y="1398375"/>
            <a:ext cx="43860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Comprised of three columns : image ID, label and annotation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➔"/>
            </a:pPr>
            <a:r>
              <a:rPr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Will be used to</a:t>
            </a:r>
            <a:r>
              <a:rPr b="1" lang="en-GB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train the model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1162923" y="792956"/>
            <a:ext cx="7406700" cy="7497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400">
                <a:latin typeface="Lobster"/>
                <a:ea typeface="Lobster"/>
                <a:cs typeface="Lobster"/>
                <a:sym typeface="Lobster"/>
              </a:rPr>
              <a:t>Cleaning the data</a:t>
            </a:r>
            <a:endParaRPr b="0" sz="34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05" name="Google Shape;205;p27"/>
          <p:cNvSpPr txBox="1"/>
          <p:nvPr>
            <p:ph idx="2" type="body"/>
          </p:nvPr>
        </p:nvSpPr>
        <p:spPr>
          <a:xfrm>
            <a:off x="1233625" y="1727275"/>
            <a:ext cx="6055800" cy="968400"/>
          </a:xfrm>
          <a:prstGeom prst="rect">
            <a:avLst/>
          </a:prstGeom>
        </p:spPr>
        <p:txBody>
          <a:bodyPr anchorCtr="0" anchor="t" bIns="0" lIns="68575" spcFirstLastPara="1" rIns="68575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Removed rows with all zeros, rows with NGT incompletely imaged, Swan Ganz catheter rows </a:t>
            </a:r>
            <a:endParaRPr sz="18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Rows representing images with no tubes</a:t>
            </a:r>
            <a:endParaRPr sz="1800"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9535" l="0" r="0" t="0"/>
          <a:stretch/>
        </p:blipFill>
        <p:spPr>
          <a:xfrm>
            <a:off x="1017900" y="2695675"/>
            <a:ext cx="7551724" cy="21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651975" y="90226"/>
            <a:ext cx="4937700" cy="4524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Overlaying  Data Points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00" y="716375"/>
            <a:ext cx="8007952" cy="42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5898150" y="2952625"/>
            <a:ext cx="2579100" cy="1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X-ray image overlaid with coloured lines representing catheters, using annotations</a:t>
            </a:r>
            <a:endParaRPr sz="21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